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6" r:id="rId3"/>
    <p:sldId id="267" r:id="rId4"/>
    <p:sldId id="268" r:id="rId5"/>
    <p:sldId id="269" r:id="rId6"/>
    <p:sldId id="270" r:id="rId7"/>
    <p:sldId id="271" r:id="rId8"/>
    <p:sldId id="264" r:id="rId9"/>
    <p:sldId id="260" r:id="rId10"/>
    <p:sldId id="261" r:id="rId11"/>
    <p:sldId id="275" r:id="rId12"/>
    <p:sldId id="273" r:id="rId1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0418" autoAdjust="0"/>
  </p:normalViewPr>
  <p:slideViewPr>
    <p:cSldViewPr snapToGrid="0">
      <p:cViewPr varScale="1">
        <p:scale>
          <a:sx n="70" d="100"/>
          <a:sy n="70" d="100"/>
        </p:scale>
        <p:origin x="60" y="74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C1AFBD-78E9-4716-9619-73C771031852}" type="datetimeFigureOut">
              <a:rPr lang="da-DK" smtClean="0"/>
              <a:t>20-05-2022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B75D7-C685-4B73-8221-2C9B4831929D}" type="slidenum">
              <a:rPr lang="da-DK" smtClean="0"/>
              <a:t>‹nr.›</a:t>
            </a:fld>
            <a:endParaRPr lang="da-DK"/>
          </a:p>
        </p:txBody>
      </p:sp>
    </p:spTree>
    <p:extLst>
      <p:ext uri="{BB962C8B-B14F-4D97-AF65-F5344CB8AC3E}">
        <p14:creationId xmlns:p14="http://schemas.microsoft.com/office/powerpoint/2010/main" val="3145507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smtClean="0"/>
          </a:p>
        </p:txBody>
      </p:sp>
      <p:sp>
        <p:nvSpPr>
          <p:cNvPr id="4" name="Pladsholder til slidenummer 3"/>
          <p:cNvSpPr>
            <a:spLocks noGrp="1"/>
          </p:cNvSpPr>
          <p:nvPr>
            <p:ph type="sldNum" sz="quarter" idx="10"/>
          </p:nvPr>
        </p:nvSpPr>
        <p:spPr/>
        <p:txBody>
          <a:bodyPr/>
          <a:lstStyle/>
          <a:p>
            <a:fld id="{E1DB75D7-C685-4B73-8221-2C9B4831929D}" type="slidenum">
              <a:rPr lang="da-DK" smtClean="0"/>
              <a:t>1</a:t>
            </a:fld>
            <a:endParaRPr lang="da-DK"/>
          </a:p>
        </p:txBody>
      </p:sp>
    </p:spTree>
    <p:extLst>
      <p:ext uri="{BB962C8B-B14F-4D97-AF65-F5344CB8AC3E}">
        <p14:creationId xmlns:p14="http://schemas.microsoft.com/office/powerpoint/2010/main" val="4074327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p:txBody>
      </p:sp>
      <p:sp>
        <p:nvSpPr>
          <p:cNvPr id="4" name="Pladsholder til slidenummer 3"/>
          <p:cNvSpPr>
            <a:spLocks noGrp="1"/>
          </p:cNvSpPr>
          <p:nvPr>
            <p:ph type="sldNum" sz="quarter" idx="10"/>
          </p:nvPr>
        </p:nvSpPr>
        <p:spPr/>
        <p:txBody>
          <a:bodyPr/>
          <a:lstStyle/>
          <a:p>
            <a:fld id="{06F243D1-5FBC-4AED-BD2A-0FADA87DC930}" type="slidenum">
              <a:rPr lang="da-DK" smtClean="0"/>
              <a:t>10</a:t>
            </a:fld>
            <a:endParaRPr lang="da-DK"/>
          </a:p>
        </p:txBody>
      </p:sp>
    </p:spTree>
    <p:extLst>
      <p:ext uri="{BB962C8B-B14F-4D97-AF65-F5344CB8AC3E}">
        <p14:creationId xmlns:p14="http://schemas.microsoft.com/office/powerpoint/2010/main" val="118267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06F243D1-5FBC-4AED-BD2A-0FADA87DC930}" type="slidenum">
              <a:rPr lang="da-DK" smtClean="0"/>
              <a:t>11</a:t>
            </a:fld>
            <a:endParaRPr lang="da-DK"/>
          </a:p>
        </p:txBody>
      </p:sp>
    </p:spTree>
    <p:extLst>
      <p:ext uri="{BB962C8B-B14F-4D97-AF65-F5344CB8AC3E}">
        <p14:creationId xmlns:p14="http://schemas.microsoft.com/office/powerpoint/2010/main" val="1230622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E1DB75D7-C685-4B73-8221-2C9B4831929D}" type="slidenum">
              <a:rPr lang="da-DK" smtClean="0"/>
              <a:t>12</a:t>
            </a:fld>
            <a:endParaRPr lang="da-DK"/>
          </a:p>
        </p:txBody>
      </p:sp>
    </p:spTree>
    <p:extLst>
      <p:ext uri="{BB962C8B-B14F-4D97-AF65-F5344CB8AC3E}">
        <p14:creationId xmlns:p14="http://schemas.microsoft.com/office/powerpoint/2010/main" val="469461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E1DB75D7-C685-4B73-8221-2C9B4831929D}" type="slidenum">
              <a:rPr lang="da-DK" smtClean="0"/>
              <a:t>2</a:t>
            </a:fld>
            <a:endParaRPr lang="da-DK"/>
          </a:p>
        </p:txBody>
      </p:sp>
    </p:spTree>
    <p:extLst>
      <p:ext uri="{BB962C8B-B14F-4D97-AF65-F5344CB8AC3E}">
        <p14:creationId xmlns:p14="http://schemas.microsoft.com/office/powerpoint/2010/main" val="3159911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E1DB75D7-C685-4B73-8221-2C9B4831929D}" type="slidenum">
              <a:rPr lang="da-DK" smtClean="0"/>
              <a:t>3</a:t>
            </a:fld>
            <a:endParaRPr lang="da-DK"/>
          </a:p>
        </p:txBody>
      </p:sp>
    </p:spTree>
    <p:extLst>
      <p:ext uri="{BB962C8B-B14F-4D97-AF65-F5344CB8AC3E}">
        <p14:creationId xmlns:p14="http://schemas.microsoft.com/office/powerpoint/2010/main" val="3548826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E1DB75D7-C685-4B73-8221-2C9B4831929D}" type="slidenum">
              <a:rPr lang="da-DK" smtClean="0"/>
              <a:t>4</a:t>
            </a:fld>
            <a:endParaRPr lang="da-DK"/>
          </a:p>
        </p:txBody>
      </p:sp>
    </p:spTree>
    <p:extLst>
      <p:ext uri="{BB962C8B-B14F-4D97-AF65-F5344CB8AC3E}">
        <p14:creationId xmlns:p14="http://schemas.microsoft.com/office/powerpoint/2010/main" val="1428475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06F243D1-5FBC-4AED-BD2A-0FADA87DC930}" type="slidenum">
              <a:rPr lang="da-DK" smtClean="0"/>
              <a:t>5</a:t>
            </a:fld>
            <a:endParaRPr lang="da-DK"/>
          </a:p>
        </p:txBody>
      </p:sp>
    </p:spTree>
    <p:extLst>
      <p:ext uri="{BB962C8B-B14F-4D97-AF65-F5344CB8AC3E}">
        <p14:creationId xmlns:p14="http://schemas.microsoft.com/office/powerpoint/2010/main" val="3910984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06F243D1-5FBC-4AED-BD2A-0FADA87DC930}" type="slidenum">
              <a:rPr lang="da-DK" smtClean="0"/>
              <a:t>6</a:t>
            </a:fld>
            <a:endParaRPr lang="da-DK"/>
          </a:p>
        </p:txBody>
      </p:sp>
    </p:spTree>
    <p:extLst>
      <p:ext uri="{BB962C8B-B14F-4D97-AF65-F5344CB8AC3E}">
        <p14:creationId xmlns:p14="http://schemas.microsoft.com/office/powerpoint/2010/main" val="680722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F93E31EB-D346-4392-A491-92D67A398FA3}" type="slidenum">
              <a:rPr lang="da-DK" smtClean="0"/>
              <a:t>7</a:t>
            </a:fld>
            <a:endParaRPr lang="da-DK"/>
          </a:p>
        </p:txBody>
      </p:sp>
    </p:spTree>
    <p:extLst>
      <p:ext uri="{BB962C8B-B14F-4D97-AF65-F5344CB8AC3E}">
        <p14:creationId xmlns:p14="http://schemas.microsoft.com/office/powerpoint/2010/main" val="2236671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smtClean="0"/>
          </a:p>
        </p:txBody>
      </p:sp>
      <p:sp>
        <p:nvSpPr>
          <p:cNvPr id="4" name="Pladsholder til slidenummer 3"/>
          <p:cNvSpPr>
            <a:spLocks noGrp="1"/>
          </p:cNvSpPr>
          <p:nvPr>
            <p:ph type="sldNum" sz="quarter" idx="10"/>
          </p:nvPr>
        </p:nvSpPr>
        <p:spPr/>
        <p:txBody>
          <a:bodyPr/>
          <a:lstStyle/>
          <a:p>
            <a:fld id="{E1DB75D7-C685-4B73-8221-2C9B4831929D}" type="slidenum">
              <a:rPr lang="da-DK" smtClean="0"/>
              <a:t>8</a:t>
            </a:fld>
            <a:endParaRPr lang="da-DK"/>
          </a:p>
        </p:txBody>
      </p:sp>
    </p:spTree>
    <p:extLst>
      <p:ext uri="{BB962C8B-B14F-4D97-AF65-F5344CB8AC3E}">
        <p14:creationId xmlns:p14="http://schemas.microsoft.com/office/powerpoint/2010/main" val="1276739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endParaRPr lang="da-DK" dirty="0"/>
          </a:p>
        </p:txBody>
      </p:sp>
      <p:sp>
        <p:nvSpPr>
          <p:cNvPr id="4" name="Pladsholder til slidenummer 3"/>
          <p:cNvSpPr>
            <a:spLocks noGrp="1"/>
          </p:cNvSpPr>
          <p:nvPr>
            <p:ph type="sldNum" sz="quarter" idx="10"/>
          </p:nvPr>
        </p:nvSpPr>
        <p:spPr/>
        <p:txBody>
          <a:bodyPr/>
          <a:lstStyle/>
          <a:p>
            <a:fld id="{06F243D1-5FBC-4AED-BD2A-0FADA87DC930}" type="slidenum">
              <a:rPr lang="da-DK" smtClean="0"/>
              <a:t>9</a:t>
            </a:fld>
            <a:endParaRPr lang="da-DK"/>
          </a:p>
        </p:txBody>
      </p:sp>
    </p:spTree>
    <p:extLst>
      <p:ext uri="{BB962C8B-B14F-4D97-AF65-F5344CB8AC3E}">
        <p14:creationId xmlns:p14="http://schemas.microsoft.com/office/powerpoint/2010/main" val="1775329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A6E1F82A-CC65-4284-A214-ED25F0E8D25F}" type="datetimeFigureOut">
              <a:rPr lang="da-DK" smtClean="0"/>
              <a:t>20-05-2022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F8CE77B4-66AF-4D1F-9DFA-2ED35E282A62}" type="slidenum">
              <a:rPr lang="da-DK" smtClean="0"/>
              <a:t>‹nr.›</a:t>
            </a:fld>
            <a:endParaRPr lang="da-DK"/>
          </a:p>
        </p:txBody>
      </p:sp>
    </p:spTree>
    <p:extLst>
      <p:ext uri="{BB962C8B-B14F-4D97-AF65-F5344CB8AC3E}">
        <p14:creationId xmlns:p14="http://schemas.microsoft.com/office/powerpoint/2010/main" val="2368999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A6E1F82A-CC65-4284-A214-ED25F0E8D25F}" type="datetimeFigureOut">
              <a:rPr lang="da-DK" smtClean="0"/>
              <a:t>20-05-2022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F8CE77B4-66AF-4D1F-9DFA-2ED35E282A62}" type="slidenum">
              <a:rPr lang="da-DK" smtClean="0"/>
              <a:t>‹nr.›</a:t>
            </a:fld>
            <a:endParaRPr lang="da-DK"/>
          </a:p>
        </p:txBody>
      </p:sp>
    </p:spTree>
    <p:extLst>
      <p:ext uri="{BB962C8B-B14F-4D97-AF65-F5344CB8AC3E}">
        <p14:creationId xmlns:p14="http://schemas.microsoft.com/office/powerpoint/2010/main" val="2939539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A6E1F82A-CC65-4284-A214-ED25F0E8D25F}" type="datetimeFigureOut">
              <a:rPr lang="da-DK" smtClean="0"/>
              <a:t>20-05-2022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F8CE77B4-66AF-4D1F-9DFA-2ED35E282A62}" type="slidenum">
              <a:rPr lang="da-DK" smtClean="0"/>
              <a:t>‹nr.›</a:t>
            </a:fld>
            <a:endParaRPr lang="da-DK"/>
          </a:p>
        </p:txBody>
      </p:sp>
    </p:spTree>
    <p:extLst>
      <p:ext uri="{BB962C8B-B14F-4D97-AF65-F5344CB8AC3E}">
        <p14:creationId xmlns:p14="http://schemas.microsoft.com/office/powerpoint/2010/main" val="1309326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A6E1F82A-CC65-4284-A214-ED25F0E8D25F}" type="datetimeFigureOut">
              <a:rPr lang="da-DK" smtClean="0"/>
              <a:t>20-05-2022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F8CE77B4-66AF-4D1F-9DFA-2ED35E282A62}" type="slidenum">
              <a:rPr lang="da-DK" smtClean="0"/>
              <a:t>‹nr.›</a:t>
            </a:fld>
            <a:endParaRPr lang="da-DK"/>
          </a:p>
        </p:txBody>
      </p:sp>
    </p:spTree>
    <p:extLst>
      <p:ext uri="{BB962C8B-B14F-4D97-AF65-F5344CB8AC3E}">
        <p14:creationId xmlns:p14="http://schemas.microsoft.com/office/powerpoint/2010/main" val="28876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4" name="Pladsholder til dato 3"/>
          <p:cNvSpPr>
            <a:spLocks noGrp="1"/>
          </p:cNvSpPr>
          <p:nvPr>
            <p:ph type="dt" sz="half" idx="10"/>
          </p:nvPr>
        </p:nvSpPr>
        <p:spPr/>
        <p:txBody>
          <a:bodyPr/>
          <a:lstStyle/>
          <a:p>
            <a:fld id="{A6E1F82A-CC65-4284-A214-ED25F0E8D25F}" type="datetimeFigureOut">
              <a:rPr lang="da-DK" smtClean="0"/>
              <a:t>20-05-2022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F8CE77B4-66AF-4D1F-9DFA-2ED35E282A62}" type="slidenum">
              <a:rPr lang="da-DK" smtClean="0"/>
              <a:t>‹nr.›</a:t>
            </a:fld>
            <a:endParaRPr lang="da-DK"/>
          </a:p>
        </p:txBody>
      </p:sp>
    </p:spTree>
    <p:extLst>
      <p:ext uri="{BB962C8B-B14F-4D97-AF65-F5344CB8AC3E}">
        <p14:creationId xmlns:p14="http://schemas.microsoft.com/office/powerpoint/2010/main" val="34551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A6E1F82A-CC65-4284-A214-ED25F0E8D25F}" type="datetimeFigureOut">
              <a:rPr lang="da-DK" smtClean="0"/>
              <a:t>20-05-2022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F8CE77B4-66AF-4D1F-9DFA-2ED35E282A62}" type="slidenum">
              <a:rPr lang="da-DK" smtClean="0"/>
              <a:t>‹nr.›</a:t>
            </a:fld>
            <a:endParaRPr lang="da-DK"/>
          </a:p>
        </p:txBody>
      </p:sp>
    </p:spTree>
    <p:extLst>
      <p:ext uri="{BB962C8B-B14F-4D97-AF65-F5344CB8AC3E}">
        <p14:creationId xmlns:p14="http://schemas.microsoft.com/office/powerpoint/2010/main" val="2300065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A6E1F82A-CC65-4284-A214-ED25F0E8D25F}" type="datetimeFigureOut">
              <a:rPr lang="da-DK" smtClean="0"/>
              <a:t>20-05-2022</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F8CE77B4-66AF-4D1F-9DFA-2ED35E282A62}" type="slidenum">
              <a:rPr lang="da-DK" smtClean="0"/>
              <a:t>‹nr.›</a:t>
            </a:fld>
            <a:endParaRPr lang="da-DK"/>
          </a:p>
        </p:txBody>
      </p:sp>
    </p:spTree>
    <p:extLst>
      <p:ext uri="{BB962C8B-B14F-4D97-AF65-F5344CB8AC3E}">
        <p14:creationId xmlns:p14="http://schemas.microsoft.com/office/powerpoint/2010/main" val="2065653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A6E1F82A-CC65-4284-A214-ED25F0E8D25F}" type="datetimeFigureOut">
              <a:rPr lang="da-DK" smtClean="0"/>
              <a:t>20-05-2022</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F8CE77B4-66AF-4D1F-9DFA-2ED35E282A62}" type="slidenum">
              <a:rPr lang="da-DK" smtClean="0"/>
              <a:t>‹nr.›</a:t>
            </a:fld>
            <a:endParaRPr lang="da-DK"/>
          </a:p>
        </p:txBody>
      </p:sp>
    </p:spTree>
    <p:extLst>
      <p:ext uri="{BB962C8B-B14F-4D97-AF65-F5344CB8AC3E}">
        <p14:creationId xmlns:p14="http://schemas.microsoft.com/office/powerpoint/2010/main" val="660615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A6E1F82A-CC65-4284-A214-ED25F0E8D25F}" type="datetimeFigureOut">
              <a:rPr lang="da-DK" smtClean="0"/>
              <a:t>20-05-2022</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F8CE77B4-66AF-4D1F-9DFA-2ED35E282A62}" type="slidenum">
              <a:rPr lang="da-DK" smtClean="0"/>
              <a:t>‹nr.›</a:t>
            </a:fld>
            <a:endParaRPr lang="da-DK"/>
          </a:p>
        </p:txBody>
      </p:sp>
    </p:spTree>
    <p:extLst>
      <p:ext uri="{BB962C8B-B14F-4D97-AF65-F5344CB8AC3E}">
        <p14:creationId xmlns:p14="http://schemas.microsoft.com/office/powerpoint/2010/main" val="414939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A6E1F82A-CC65-4284-A214-ED25F0E8D25F}" type="datetimeFigureOut">
              <a:rPr lang="da-DK" smtClean="0"/>
              <a:t>20-05-2022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F8CE77B4-66AF-4D1F-9DFA-2ED35E282A62}" type="slidenum">
              <a:rPr lang="da-DK" smtClean="0"/>
              <a:t>‹nr.›</a:t>
            </a:fld>
            <a:endParaRPr lang="da-DK"/>
          </a:p>
        </p:txBody>
      </p:sp>
    </p:spTree>
    <p:extLst>
      <p:ext uri="{BB962C8B-B14F-4D97-AF65-F5344CB8AC3E}">
        <p14:creationId xmlns:p14="http://schemas.microsoft.com/office/powerpoint/2010/main" val="1268479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A6E1F82A-CC65-4284-A214-ED25F0E8D25F}" type="datetimeFigureOut">
              <a:rPr lang="da-DK" smtClean="0"/>
              <a:t>20-05-2022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F8CE77B4-66AF-4D1F-9DFA-2ED35E282A62}" type="slidenum">
              <a:rPr lang="da-DK" smtClean="0"/>
              <a:t>‹nr.›</a:t>
            </a:fld>
            <a:endParaRPr lang="da-DK"/>
          </a:p>
        </p:txBody>
      </p:sp>
    </p:spTree>
    <p:extLst>
      <p:ext uri="{BB962C8B-B14F-4D97-AF65-F5344CB8AC3E}">
        <p14:creationId xmlns:p14="http://schemas.microsoft.com/office/powerpoint/2010/main" val="408660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1F82A-CC65-4284-A214-ED25F0E8D25F}" type="datetimeFigureOut">
              <a:rPr lang="da-DK" smtClean="0"/>
              <a:t>20-05-2022</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E77B4-66AF-4D1F-9DFA-2ED35E282A62}" type="slidenum">
              <a:rPr lang="da-DK" smtClean="0"/>
              <a:t>‹nr.›</a:t>
            </a:fld>
            <a:endParaRPr lang="da-DK"/>
          </a:p>
        </p:txBody>
      </p:sp>
    </p:spTree>
    <p:extLst>
      <p:ext uri="{BB962C8B-B14F-4D97-AF65-F5344CB8AC3E}">
        <p14:creationId xmlns:p14="http://schemas.microsoft.com/office/powerpoint/2010/main" val="940245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36877"/>
            <a:ext cx="9144000" cy="2387600"/>
          </a:xfrm>
        </p:spPr>
        <p:txBody>
          <a:bodyPr>
            <a:normAutofit fontScale="90000"/>
          </a:bodyPr>
          <a:lstStyle/>
          <a:p>
            <a:r>
              <a:rPr lang="da-DK" sz="3200" dirty="0" smtClean="0"/>
              <a:t>Overblik over nyeste viden indenfor diagnostik og behandling af spiseforstyrrelser hos børn og unge</a:t>
            </a:r>
            <a:br>
              <a:rPr lang="da-DK" sz="3200" dirty="0" smtClean="0"/>
            </a:br>
            <a:r>
              <a:rPr lang="da-DK" sz="3200" dirty="0" smtClean="0"/>
              <a:t/>
            </a:r>
            <a:br>
              <a:rPr lang="da-DK" sz="3200" dirty="0" smtClean="0"/>
            </a:br>
            <a:r>
              <a:rPr lang="da-DK" sz="2400" b="1" i="1" dirty="0" smtClean="0"/>
              <a:t>En fortælling om patientgruppens udfordringer og kompleksitet og hvorfor samarbejdet er så vigtigt</a:t>
            </a:r>
            <a:br>
              <a:rPr lang="da-DK" sz="2400" b="1" i="1" dirty="0" smtClean="0"/>
            </a:br>
            <a:r>
              <a:rPr lang="da-DK" sz="2400" b="1" i="1" dirty="0">
                <a:solidFill>
                  <a:schemeClr val="accent2">
                    <a:lumMod val="60000"/>
                    <a:lumOff val="40000"/>
                  </a:schemeClr>
                </a:solidFill>
              </a:rPr>
              <a:t/>
            </a:r>
            <a:br>
              <a:rPr lang="da-DK" sz="2400" b="1" i="1" dirty="0">
                <a:solidFill>
                  <a:schemeClr val="accent2">
                    <a:lumMod val="60000"/>
                    <a:lumOff val="40000"/>
                  </a:schemeClr>
                </a:solidFill>
              </a:rPr>
            </a:br>
            <a:r>
              <a:rPr lang="da-DK" sz="2400" b="1" i="1" dirty="0" smtClean="0">
                <a:solidFill>
                  <a:schemeClr val="accent2">
                    <a:lumMod val="60000"/>
                    <a:lumOff val="40000"/>
                  </a:schemeClr>
                </a:solidFill>
              </a:rPr>
              <a:t>Af Sussie Slumstrup, overlæge i børne- og </a:t>
            </a:r>
            <a:r>
              <a:rPr lang="da-DK" sz="2400" b="1" i="1" dirty="0" err="1" smtClean="0">
                <a:solidFill>
                  <a:schemeClr val="accent2">
                    <a:lumMod val="60000"/>
                    <a:lumOff val="40000"/>
                  </a:schemeClr>
                </a:solidFill>
              </a:rPr>
              <a:t>ungdomspsykiatri</a:t>
            </a:r>
            <a:endParaRPr lang="da-DK" sz="2400" b="1" i="1" dirty="0">
              <a:solidFill>
                <a:schemeClr val="accent2">
                  <a:lumMod val="60000"/>
                  <a:lumOff val="40000"/>
                </a:schemeClr>
              </a:solidFill>
            </a:endParaRPr>
          </a:p>
        </p:txBody>
      </p:sp>
    </p:spTree>
    <p:extLst>
      <p:ext uri="{BB962C8B-B14F-4D97-AF65-F5344CB8AC3E}">
        <p14:creationId xmlns:p14="http://schemas.microsoft.com/office/powerpoint/2010/main" val="2242629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a-DK" sz="4000" dirty="0" smtClean="0"/>
              <a:t>Behandling </a:t>
            </a:r>
            <a:r>
              <a:rPr lang="da-DK" sz="4000" dirty="0"/>
              <a:t>af </a:t>
            </a:r>
            <a:r>
              <a:rPr lang="da-DK" sz="4000" dirty="0" smtClean="0"/>
              <a:t>moderat til svær bulimi hos </a:t>
            </a:r>
            <a:r>
              <a:rPr lang="da-DK" sz="4000" dirty="0"/>
              <a:t>børn og </a:t>
            </a:r>
            <a:r>
              <a:rPr lang="da-DK" sz="4000" dirty="0" smtClean="0"/>
              <a:t>unge</a:t>
            </a:r>
            <a:br>
              <a:rPr lang="da-DK" sz="4000" dirty="0" smtClean="0"/>
            </a:br>
            <a:r>
              <a:rPr lang="da-DK" sz="3100" dirty="0" smtClean="0"/>
              <a:t>Efter sundhedsstyrelsens nationale kliniske retningslinjer</a:t>
            </a:r>
            <a:endParaRPr lang="da-DK" sz="3100" dirty="0"/>
          </a:p>
        </p:txBody>
      </p:sp>
      <p:sp>
        <p:nvSpPr>
          <p:cNvPr id="3" name="Pladsholder til indhold 2"/>
          <p:cNvSpPr>
            <a:spLocks noGrp="1"/>
          </p:cNvSpPr>
          <p:nvPr>
            <p:ph idx="1"/>
          </p:nvPr>
        </p:nvSpPr>
        <p:spPr/>
        <p:txBody>
          <a:bodyPr>
            <a:normAutofit fontScale="92500" lnSpcReduction="20000"/>
          </a:bodyPr>
          <a:lstStyle/>
          <a:p>
            <a:r>
              <a:rPr lang="da-DK" dirty="0" smtClean="0"/>
              <a:t>Der anbefales familiebaseret spiseforstyrrelsesbehandling til børn og unge med moderat til svær bulimi. </a:t>
            </a:r>
          </a:p>
          <a:p>
            <a:r>
              <a:rPr lang="da-DK" dirty="0" smtClean="0"/>
              <a:t>Kognitiv adfærdsterapi kan overvejes til børn og unge med moderat til svær bulimi. </a:t>
            </a:r>
          </a:p>
          <a:p>
            <a:r>
              <a:rPr lang="da-DK" dirty="0" smtClean="0"/>
              <a:t>Der bør tilbydes ernæringsintervention enten i gruppe eller individuelt.</a:t>
            </a:r>
          </a:p>
          <a:p>
            <a:r>
              <a:rPr lang="da-DK" dirty="0" smtClean="0"/>
              <a:t>Der anbefales systematisk monitorering af bulimipatienters spiseforstyrrelsessymptomer i løbet af behandlingsforløb.</a:t>
            </a:r>
          </a:p>
          <a:p>
            <a:r>
              <a:rPr lang="da-DK" dirty="0" smtClean="0"/>
              <a:t>Der anbefales mulighed for intensivering af ambulant tilbud alt. dagtilbud ved manglende behandlingseffekt. </a:t>
            </a:r>
          </a:p>
          <a:p>
            <a:r>
              <a:rPr lang="da-DK" dirty="0" smtClean="0"/>
              <a:t>Der anbefales mulighed for stabiliserende forløb efter spiseforstyrrelsesadfærden er ophørt med henblik på at mindske risikoen for tilbagefald. </a:t>
            </a:r>
            <a:endParaRPr lang="da-DK" dirty="0"/>
          </a:p>
        </p:txBody>
      </p:sp>
    </p:spTree>
    <p:extLst>
      <p:ext uri="{BB962C8B-B14F-4D97-AF65-F5344CB8AC3E}">
        <p14:creationId xmlns:p14="http://schemas.microsoft.com/office/powerpoint/2010/main" val="2487460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dirty="0" smtClean="0"/>
              <a:t>Behandlingstilbuddet i børne- og ungdomspsykiatrien sygehus Sydjylland</a:t>
            </a:r>
            <a:endParaRPr lang="da-DK" dirty="0"/>
          </a:p>
        </p:txBody>
      </p:sp>
      <p:sp>
        <p:nvSpPr>
          <p:cNvPr id="3" name="Pladsholder til indhold 2"/>
          <p:cNvSpPr>
            <a:spLocks noGrp="1"/>
          </p:cNvSpPr>
          <p:nvPr>
            <p:ph idx="1"/>
          </p:nvPr>
        </p:nvSpPr>
        <p:spPr/>
        <p:txBody>
          <a:bodyPr>
            <a:normAutofit fontScale="55000" lnSpcReduction="20000"/>
          </a:bodyPr>
          <a:lstStyle/>
          <a:p>
            <a:r>
              <a:rPr lang="da-DK" dirty="0" smtClean="0"/>
              <a:t>FBT ved primær behandler</a:t>
            </a:r>
          </a:p>
          <a:p>
            <a:r>
              <a:rPr lang="da-DK" dirty="0" smtClean="0"/>
              <a:t>Mulighed for individuelle samtaler ved primær behandler</a:t>
            </a:r>
          </a:p>
          <a:p>
            <a:r>
              <a:rPr lang="da-DK" dirty="0" smtClean="0"/>
              <a:t>Mulighed for familieterapiforløb</a:t>
            </a:r>
          </a:p>
          <a:p>
            <a:r>
              <a:rPr lang="da-DK" dirty="0" smtClean="0"/>
              <a:t>Diætistvejledning +/- kostplan </a:t>
            </a:r>
          </a:p>
          <a:p>
            <a:r>
              <a:rPr lang="da-DK" dirty="0" smtClean="0"/>
              <a:t>Fysioterapi/kropsterapi individuelt eller i gruppe</a:t>
            </a:r>
          </a:p>
          <a:p>
            <a:r>
              <a:rPr lang="da-DK" dirty="0" smtClean="0"/>
              <a:t>Lægevurdering efter behov</a:t>
            </a:r>
          </a:p>
          <a:p>
            <a:r>
              <a:rPr lang="da-DK" dirty="0" smtClean="0"/>
              <a:t>Mulighed for medicinsk støtte</a:t>
            </a:r>
          </a:p>
          <a:p>
            <a:r>
              <a:rPr lang="da-DK" dirty="0" err="1" smtClean="0"/>
              <a:t>Psykoedukationsforløb</a:t>
            </a:r>
            <a:endParaRPr lang="da-DK" dirty="0" smtClean="0"/>
          </a:p>
          <a:p>
            <a:r>
              <a:rPr lang="da-DK" dirty="0" smtClean="0"/>
              <a:t>Motivationsgruppe</a:t>
            </a:r>
          </a:p>
          <a:p>
            <a:r>
              <a:rPr lang="da-DK" dirty="0" smtClean="0"/>
              <a:t>Medbehandlerkursus for forældre</a:t>
            </a:r>
          </a:p>
          <a:p>
            <a:r>
              <a:rPr lang="da-DK" dirty="0" smtClean="0"/>
              <a:t>Intensivt måltidstræningskursus (flerfamilieterapi)</a:t>
            </a:r>
          </a:p>
          <a:p>
            <a:r>
              <a:rPr lang="da-DK" dirty="0" smtClean="0"/>
              <a:t>Individuel måltidstræning</a:t>
            </a:r>
          </a:p>
          <a:p>
            <a:r>
              <a:rPr lang="da-DK" dirty="0" smtClean="0"/>
              <a:t>Individuel psykoterapi</a:t>
            </a:r>
          </a:p>
          <a:p>
            <a:r>
              <a:rPr lang="da-DK" i="1" dirty="0" smtClean="0"/>
              <a:t>Dagsindlæggelse</a:t>
            </a:r>
          </a:p>
          <a:p>
            <a:r>
              <a:rPr lang="da-DK" i="1" dirty="0" smtClean="0"/>
              <a:t>Døgnindlæggelse</a:t>
            </a:r>
            <a:endParaRPr lang="da-DK" i="1" dirty="0"/>
          </a:p>
        </p:txBody>
      </p:sp>
      <p:pic>
        <p:nvPicPr>
          <p:cNvPr id="4" name="Billede 3" descr="Kontakt specialkonsulent Alice Skaarup Jepsen for tilgængelig version af billedets indhold på tlf. 29201443." title="Oversigt over behandlingsforløb"/>
          <p:cNvPicPr>
            <a:picLocks noChangeAspect="1"/>
          </p:cNvPicPr>
          <p:nvPr/>
        </p:nvPicPr>
        <p:blipFill>
          <a:blip r:embed="rId3"/>
          <a:stretch>
            <a:fillRect/>
          </a:stretch>
        </p:blipFill>
        <p:spPr>
          <a:xfrm>
            <a:off x="6263640" y="1825625"/>
            <a:ext cx="5212080" cy="3697161"/>
          </a:xfrm>
          <a:prstGeom prst="rect">
            <a:avLst/>
          </a:prstGeom>
        </p:spPr>
      </p:pic>
    </p:spTree>
    <p:extLst>
      <p:ext uri="{BB962C8B-B14F-4D97-AF65-F5344CB8AC3E}">
        <p14:creationId xmlns:p14="http://schemas.microsoft.com/office/powerpoint/2010/main" val="1036322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t>Fies behandlingsforløb</a:t>
            </a:r>
            <a:endParaRPr lang="da-DK" dirty="0"/>
          </a:p>
        </p:txBody>
      </p:sp>
      <p:grpSp>
        <p:nvGrpSpPr>
          <p:cNvPr id="9" name="Group 4" descr="Kontakt specialkonsulent Alice Skaarup Jepsen for tilgængelig version af billedets indhold på tlf. 29201443." title="Fies behandlingsforløb"/>
          <p:cNvGrpSpPr>
            <a:grpSpLocks noChangeAspect="1"/>
          </p:cNvGrpSpPr>
          <p:nvPr/>
        </p:nvGrpSpPr>
        <p:grpSpPr bwMode="auto">
          <a:xfrm rot="-5400000">
            <a:off x="3820041" y="29088"/>
            <a:ext cx="4894822" cy="8115302"/>
            <a:chOff x="2869" y="1150"/>
            <a:chExt cx="1942" cy="2741"/>
          </a:xfrm>
        </p:grpSpPr>
        <p:sp>
          <p:nvSpPr>
            <p:cNvPr id="10" name="AutoShape 3"/>
            <p:cNvSpPr>
              <a:spLocks noChangeAspect="1" noChangeArrowheads="1" noTextEdit="1"/>
            </p:cNvSpPr>
            <p:nvPr/>
          </p:nvSpPr>
          <p:spPr bwMode="auto">
            <a:xfrm>
              <a:off x="2869" y="1150"/>
              <a:ext cx="1942" cy="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pic>
          <p:nvPicPr>
            <p:cNvPr id="1029" name="Picture 5" descr="Kontakt specialkonsulent Alice Skaarup Jepsen for tilgængelig version af billedet indhold på tlf. 29201443." title="Oversigt over behandlingsforlø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9" y="1150"/>
              <a:ext cx="1943" cy="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86839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a:t>F</a:t>
            </a:r>
            <a:r>
              <a:rPr lang="da-DK" dirty="0" smtClean="0"/>
              <a:t>ie 15 år</a:t>
            </a:r>
            <a:endParaRPr lang="da-DK" dirty="0"/>
          </a:p>
        </p:txBody>
      </p:sp>
      <p:sp>
        <p:nvSpPr>
          <p:cNvPr id="3" name="Pladsholder til indhold 2"/>
          <p:cNvSpPr>
            <a:spLocks noGrp="1"/>
          </p:cNvSpPr>
          <p:nvPr>
            <p:ph idx="1"/>
          </p:nvPr>
        </p:nvSpPr>
        <p:spPr/>
        <p:txBody>
          <a:bodyPr/>
          <a:lstStyle/>
          <a:p>
            <a:r>
              <a:rPr lang="da-DK" dirty="0" smtClean="0"/>
              <a:t>Henvist fra egen læge med følgende:</a:t>
            </a:r>
          </a:p>
          <a:p>
            <a:pPr lvl="1"/>
            <a:r>
              <a:rPr lang="da-DK" dirty="0" smtClean="0"/>
              <a:t>Restriktiv spisning gennem 1 år. I samme periode vægttab på 30 kg. </a:t>
            </a:r>
            <a:endParaRPr lang="da-DK" dirty="0"/>
          </a:p>
          <a:p>
            <a:pPr lvl="1"/>
            <a:r>
              <a:rPr lang="da-DK" dirty="0" smtClean="0"/>
              <a:t>Tidligere overvægtig, nu BMI på 15.</a:t>
            </a:r>
          </a:p>
          <a:p>
            <a:pPr lvl="1"/>
            <a:r>
              <a:rPr lang="da-DK" dirty="0" smtClean="0"/>
              <a:t>Manglende menstruation gennem 8 måneder.</a:t>
            </a:r>
          </a:p>
          <a:p>
            <a:pPr lvl="1"/>
            <a:r>
              <a:rPr lang="da-DK" dirty="0" smtClean="0"/>
              <a:t>Fedtfobisk spisemønster.  </a:t>
            </a:r>
            <a:endParaRPr lang="da-DK" dirty="0"/>
          </a:p>
        </p:txBody>
      </p:sp>
    </p:spTree>
    <p:extLst>
      <p:ext uri="{BB962C8B-B14F-4D97-AF65-F5344CB8AC3E}">
        <p14:creationId xmlns:p14="http://schemas.microsoft.com/office/powerpoint/2010/main" val="2134748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t>Udredning for spiseforstyrrelse hos børn og unge i den regionale psykiatri</a:t>
            </a:r>
            <a:endParaRPr lang="da-DK" dirty="0"/>
          </a:p>
        </p:txBody>
      </p:sp>
      <p:sp>
        <p:nvSpPr>
          <p:cNvPr id="3" name="Pladsholder til indhold 2"/>
          <p:cNvSpPr>
            <a:spLocks noGrp="1"/>
          </p:cNvSpPr>
          <p:nvPr>
            <p:ph idx="1"/>
          </p:nvPr>
        </p:nvSpPr>
        <p:spPr/>
        <p:txBody>
          <a:bodyPr>
            <a:normAutofit/>
          </a:bodyPr>
          <a:lstStyle/>
          <a:p>
            <a:pPr marL="0" indent="0">
              <a:buNone/>
            </a:pPr>
            <a:r>
              <a:rPr lang="da-DK" dirty="0" smtClean="0"/>
              <a:t>Formålet med udredning:</a:t>
            </a:r>
          </a:p>
          <a:p>
            <a:pPr marL="0" indent="0">
              <a:buNone/>
            </a:pPr>
            <a:r>
              <a:rPr lang="da-DK" dirty="0" smtClean="0"/>
              <a:t>	</a:t>
            </a:r>
            <a:r>
              <a:rPr lang="da-DK" sz="2000" dirty="0" smtClean="0"/>
              <a:t>Afklaring af, om der er en spiseforstyrrelse til stede, og i så fald hvilken spiseforstyrrelse 	samt sværhedsgraden af denne. </a:t>
            </a:r>
          </a:p>
          <a:p>
            <a:pPr marL="0" indent="0">
              <a:buNone/>
            </a:pPr>
            <a:endParaRPr lang="da-DK" dirty="0" smtClean="0"/>
          </a:p>
          <a:p>
            <a:pPr marL="0" indent="0">
              <a:buNone/>
            </a:pPr>
            <a:r>
              <a:rPr lang="da-DK" dirty="0" smtClean="0"/>
              <a:t>En udredning bør som minimum bestå af:</a:t>
            </a:r>
          </a:p>
          <a:p>
            <a:pPr marL="914400" lvl="2" indent="0">
              <a:buNone/>
            </a:pPr>
            <a:r>
              <a:rPr lang="da-DK" dirty="0" smtClean="0"/>
              <a:t>Anamnese</a:t>
            </a:r>
          </a:p>
          <a:p>
            <a:pPr marL="914400" lvl="2" indent="0">
              <a:buNone/>
            </a:pPr>
            <a:r>
              <a:rPr lang="da-DK" dirty="0" smtClean="0"/>
              <a:t>Screening for somatisk og psykiatrisk </a:t>
            </a:r>
            <a:r>
              <a:rPr lang="da-DK" dirty="0" err="1" smtClean="0"/>
              <a:t>komorbiditet</a:t>
            </a:r>
            <a:endParaRPr lang="da-DK" dirty="0" smtClean="0"/>
          </a:p>
          <a:p>
            <a:pPr marL="914400" lvl="2" indent="0">
              <a:buNone/>
            </a:pPr>
            <a:r>
              <a:rPr lang="da-DK" dirty="0" smtClean="0"/>
              <a:t>Diagnostisk interview med barnet /den unge i forhold til spiseforstyrrelsesadfærd (EDE)</a:t>
            </a:r>
          </a:p>
          <a:p>
            <a:pPr marL="914400" lvl="2" indent="0">
              <a:buNone/>
            </a:pPr>
            <a:r>
              <a:rPr lang="da-DK" dirty="0" smtClean="0"/>
              <a:t>Forældreinterview (BAB-F)</a:t>
            </a:r>
          </a:p>
          <a:p>
            <a:pPr marL="914400" lvl="2" indent="0">
              <a:buNone/>
            </a:pPr>
            <a:r>
              <a:rPr lang="da-DK" dirty="0" smtClean="0"/>
              <a:t>Somatisk undersøgelse (BAB-S)</a:t>
            </a:r>
          </a:p>
          <a:p>
            <a:pPr marL="914400" lvl="2" indent="0">
              <a:buNone/>
            </a:pPr>
            <a:endParaRPr lang="da-DK" dirty="0" smtClean="0"/>
          </a:p>
          <a:p>
            <a:endParaRPr lang="da-DK" dirty="0" smtClean="0"/>
          </a:p>
          <a:p>
            <a:pPr lvl="1"/>
            <a:endParaRPr lang="da-DK" dirty="0"/>
          </a:p>
        </p:txBody>
      </p:sp>
    </p:spTree>
    <p:extLst>
      <p:ext uri="{BB962C8B-B14F-4D97-AF65-F5344CB8AC3E}">
        <p14:creationId xmlns:p14="http://schemas.microsoft.com/office/powerpoint/2010/main" val="21325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t>Fies udredning:</a:t>
            </a:r>
            <a:endParaRPr lang="da-DK" dirty="0"/>
          </a:p>
        </p:txBody>
      </p:sp>
      <p:sp>
        <p:nvSpPr>
          <p:cNvPr id="3" name="Pladsholder til indhold 2"/>
          <p:cNvSpPr>
            <a:spLocks noGrp="1"/>
          </p:cNvSpPr>
          <p:nvPr>
            <p:ph idx="1"/>
          </p:nvPr>
        </p:nvSpPr>
        <p:spPr/>
        <p:txBody>
          <a:bodyPr/>
          <a:lstStyle/>
          <a:p>
            <a:r>
              <a:rPr lang="da-DK" dirty="0" smtClean="0"/>
              <a:t>Anamnese</a:t>
            </a:r>
          </a:p>
          <a:p>
            <a:r>
              <a:rPr lang="da-DK" dirty="0" smtClean="0"/>
              <a:t>Screening for </a:t>
            </a:r>
            <a:r>
              <a:rPr lang="da-DK" dirty="0" err="1" smtClean="0"/>
              <a:t>komorbiditet</a:t>
            </a:r>
            <a:endParaRPr lang="da-DK" dirty="0" smtClean="0"/>
          </a:p>
          <a:p>
            <a:r>
              <a:rPr lang="da-DK" dirty="0" smtClean="0"/>
              <a:t>EDE</a:t>
            </a:r>
          </a:p>
          <a:p>
            <a:r>
              <a:rPr lang="da-DK" dirty="0" smtClean="0"/>
              <a:t>BAB-F</a:t>
            </a:r>
          </a:p>
          <a:p>
            <a:r>
              <a:rPr lang="da-DK" dirty="0" smtClean="0"/>
              <a:t>BAB-S med forudgående blodprøver og ekg</a:t>
            </a:r>
          </a:p>
          <a:p>
            <a:r>
              <a:rPr lang="da-DK" dirty="0" smtClean="0"/>
              <a:t>Kropsundersøgelse</a:t>
            </a:r>
          </a:p>
          <a:p>
            <a:r>
              <a:rPr lang="da-DK" dirty="0" smtClean="0"/>
              <a:t>Diætistvurdering</a:t>
            </a:r>
            <a:endParaRPr lang="da-DK" dirty="0"/>
          </a:p>
        </p:txBody>
      </p:sp>
    </p:spTree>
    <p:extLst>
      <p:ext uri="{BB962C8B-B14F-4D97-AF65-F5344CB8AC3E}">
        <p14:creationId xmlns:p14="http://schemas.microsoft.com/office/powerpoint/2010/main" val="401555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t>Hvilke diagnoser behandles i den regionale børne- og </a:t>
            </a:r>
            <a:r>
              <a:rPr lang="da-DK" dirty="0" err="1" smtClean="0"/>
              <a:t>ungdomspsykiatri</a:t>
            </a:r>
            <a:endParaRPr lang="da-DK" dirty="0"/>
          </a:p>
        </p:txBody>
      </p:sp>
      <p:sp>
        <p:nvSpPr>
          <p:cNvPr id="3" name="Pladsholder til indhold 2"/>
          <p:cNvSpPr>
            <a:spLocks noGrp="1"/>
          </p:cNvSpPr>
          <p:nvPr>
            <p:ph idx="1"/>
          </p:nvPr>
        </p:nvSpPr>
        <p:spPr/>
        <p:txBody>
          <a:bodyPr/>
          <a:lstStyle/>
          <a:p>
            <a:r>
              <a:rPr lang="da-DK" dirty="0" smtClean="0"/>
              <a:t>DF50.0 </a:t>
            </a:r>
            <a:r>
              <a:rPr lang="da-DK" dirty="0" err="1" smtClean="0"/>
              <a:t>Anorexia</a:t>
            </a:r>
            <a:r>
              <a:rPr lang="da-DK" dirty="0" smtClean="0"/>
              <a:t> </a:t>
            </a:r>
            <a:r>
              <a:rPr lang="da-DK" dirty="0" err="1" smtClean="0"/>
              <a:t>nervosa</a:t>
            </a:r>
            <a:endParaRPr lang="da-DK" dirty="0" smtClean="0"/>
          </a:p>
          <a:p>
            <a:r>
              <a:rPr lang="da-DK" dirty="0" smtClean="0"/>
              <a:t>DF50.1 Atypisk </a:t>
            </a:r>
            <a:r>
              <a:rPr lang="da-DK" dirty="0" err="1" smtClean="0"/>
              <a:t>anorexia</a:t>
            </a:r>
            <a:r>
              <a:rPr lang="da-DK" dirty="0" smtClean="0"/>
              <a:t> </a:t>
            </a:r>
            <a:r>
              <a:rPr lang="da-DK" dirty="0" err="1" smtClean="0"/>
              <a:t>nervosa</a:t>
            </a:r>
            <a:endParaRPr lang="da-DK" dirty="0" smtClean="0"/>
          </a:p>
          <a:p>
            <a:r>
              <a:rPr lang="da-DK" dirty="0" smtClean="0"/>
              <a:t>DF50.2 </a:t>
            </a:r>
            <a:r>
              <a:rPr lang="da-DK" dirty="0" err="1" smtClean="0"/>
              <a:t>Bulimia</a:t>
            </a:r>
            <a:r>
              <a:rPr lang="da-DK" dirty="0" smtClean="0"/>
              <a:t> </a:t>
            </a:r>
            <a:r>
              <a:rPr lang="da-DK" dirty="0" err="1" smtClean="0"/>
              <a:t>nervosa</a:t>
            </a:r>
            <a:endParaRPr lang="da-DK" dirty="0" smtClean="0"/>
          </a:p>
          <a:p>
            <a:r>
              <a:rPr lang="da-DK" dirty="0" smtClean="0"/>
              <a:t>DF50.3 Atypisk </a:t>
            </a:r>
            <a:r>
              <a:rPr lang="da-DK" dirty="0" err="1" smtClean="0"/>
              <a:t>bulimia</a:t>
            </a:r>
            <a:r>
              <a:rPr lang="da-DK" dirty="0" smtClean="0"/>
              <a:t> </a:t>
            </a:r>
            <a:r>
              <a:rPr lang="da-DK" dirty="0" err="1" smtClean="0"/>
              <a:t>nervosa</a:t>
            </a:r>
            <a:endParaRPr lang="da-DK" dirty="0" smtClean="0"/>
          </a:p>
          <a:p>
            <a:r>
              <a:rPr lang="da-DK" dirty="0" smtClean="0"/>
              <a:t>DF50.8 Andre spiseforstyrrelser</a:t>
            </a:r>
          </a:p>
          <a:p>
            <a:pPr lvl="1"/>
            <a:r>
              <a:rPr lang="da-DK" i="1" dirty="0" smtClean="0"/>
              <a:t>DF50.8A Tvangsoverspisning (BED)</a:t>
            </a:r>
            <a:endParaRPr lang="da-DK" i="1" dirty="0"/>
          </a:p>
        </p:txBody>
      </p:sp>
    </p:spTree>
    <p:extLst>
      <p:ext uri="{BB962C8B-B14F-4D97-AF65-F5344CB8AC3E}">
        <p14:creationId xmlns:p14="http://schemas.microsoft.com/office/powerpoint/2010/main" val="1924048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7072" y="744659"/>
            <a:ext cx="10515600" cy="1325563"/>
          </a:xfrm>
        </p:spPr>
        <p:txBody>
          <a:bodyPr>
            <a:normAutofit/>
          </a:bodyPr>
          <a:lstStyle/>
          <a:p>
            <a:r>
              <a:rPr lang="da-DK" dirty="0" smtClean="0"/>
              <a:t>ICD10 kriterier for DF50.0 </a:t>
            </a:r>
            <a:br>
              <a:rPr lang="da-DK" dirty="0" smtClean="0"/>
            </a:br>
            <a:r>
              <a:rPr lang="da-DK" dirty="0" err="1" smtClean="0"/>
              <a:t>Anorexia</a:t>
            </a:r>
            <a:r>
              <a:rPr lang="da-DK" dirty="0" smtClean="0"/>
              <a:t> </a:t>
            </a:r>
            <a:r>
              <a:rPr lang="da-DK" dirty="0" err="1" smtClean="0"/>
              <a:t>nervosa</a:t>
            </a:r>
            <a:endParaRPr lang="da-DK" sz="3100" dirty="0"/>
          </a:p>
        </p:txBody>
      </p:sp>
      <p:sp>
        <p:nvSpPr>
          <p:cNvPr id="3" name="Pladsholder til indhold 2"/>
          <p:cNvSpPr>
            <a:spLocks noGrp="1"/>
          </p:cNvSpPr>
          <p:nvPr>
            <p:ph idx="1"/>
          </p:nvPr>
        </p:nvSpPr>
        <p:spPr>
          <a:xfrm>
            <a:off x="2311858" y="2563368"/>
            <a:ext cx="8915400" cy="3777622"/>
          </a:xfrm>
        </p:spPr>
        <p:txBody>
          <a:bodyPr>
            <a:normAutofit fontScale="92500" lnSpcReduction="10000"/>
          </a:bodyPr>
          <a:lstStyle/>
          <a:p>
            <a:endParaRPr lang="da-DK" sz="1900" dirty="0" smtClean="0"/>
          </a:p>
          <a:p>
            <a:r>
              <a:rPr lang="da-DK" sz="1900" dirty="0" smtClean="0"/>
              <a:t>Vægttab</a:t>
            </a:r>
            <a:r>
              <a:rPr lang="da-DK" sz="1900" dirty="0"/>
              <a:t>, hos børn manglende vægtstigning, førende til legemsvægt på mindst 15 % under forventet </a:t>
            </a:r>
            <a:r>
              <a:rPr lang="da-DK" sz="1900" dirty="0" smtClean="0"/>
              <a:t>normalvægt</a:t>
            </a:r>
            <a:endParaRPr lang="da-DK" sz="1900" dirty="0"/>
          </a:p>
          <a:p>
            <a:pPr marL="0" indent="0">
              <a:buNone/>
            </a:pPr>
            <a:endParaRPr lang="da-DK" sz="1900" dirty="0"/>
          </a:p>
          <a:p>
            <a:r>
              <a:rPr lang="da-DK" sz="1900" dirty="0"/>
              <a:t>Undgåelse af fedende </a:t>
            </a:r>
            <a:r>
              <a:rPr lang="da-DK" sz="1900" dirty="0" smtClean="0"/>
              <a:t>føde</a:t>
            </a:r>
          </a:p>
          <a:p>
            <a:endParaRPr lang="da-DK" sz="1900" dirty="0"/>
          </a:p>
          <a:p>
            <a:r>
              <a:rPr lang="da-DK" sz="1900" dirty="0" smtClean="0"/>
              <a:t>Forstyrret </a:t>
            </a:r>
            <a:r>
              <a:rPr lang="da-DK" sz="1900" dirty="0"/>
              <a:t>legemsopfattelse </a:t>
            </a:r>
            <a:r>
              <a:rPr lang="da-DK" sz="1900" dirty="0" smtClean="0"/>
              <a:t>med </a:t>
            </a:r>
            <a:r>
              <a:rPr lang="da-DK" sz="1900" dirty="0"/>
              <a:t>følelse af at være for tyk </a:t>
            </a:r>
            <a:r>
              <a:rPr lang="da-DK" sz="1900" dirty="0" smtClean="0"/>
              <a:t>og </a:t>
            </a:r>
            <a:r>
              <a:rPr lang="da-DK" sz="1900" dirty="0"/>
              <a:t>med frygt for </a:t>
            </a:r>
            <a:r>
              <a:rPr lang="da-DK" sz="1900" dirty="0" smtClean="0"/>
              <a:t>fedme</a:t>
            </a:r>
            <a:endParaRPr lang="da-DK" sz="1900" dirty="0"/>
          </a:p>
          <a:p>
            <a:pPr marL="0" indent="0">
              <a:buNone/>
            </a:pPr>
            <a:r>
              <a:rPr lang="da-DK" sz="1900" dirty="0"/>
              <a:t> </a:t>
            </a:r>
          </a:p>
          <a:p>
            <a:pPr>
              <a:lnSpc>
                <a:spcPct val="80000"/>
              </a:lnSpc>
            </a:pPr>
            <a:r>
              <a:rPr lang="da-DK" sz="1900" dirty="0" smtClean="0"/>
              <a:t>Endokrine forstyrrelser af </a:t>
            </a:r>
            <a:r>
              <a:rPr lang="da-DK" sz="1900" dirty="0" err="1" smtClean="0"/>
              <a:t>hypothalamiske-hypofysære-gonadale</a:t>
            </a:r>
            <a:r>
              <a:rPr lang="da-DK" sz="1900" dirty="0" smtClean="0"/>
              <a:t> system med </a:t>
            </a:r>
            <a:r>
              <a:rPr lang="da-DK" sz="1900" dirty="0" err="1" smtClean="0"/>
              <a:t>amenorre</a:t>
            </a:r>
            <a:r>
              <a:rPr lang="da-DK" sz="1900" dirty="0" smtClean="0"/>
              <a:t>, svækket libido og potens </a:t>
            </a:r>
          </a:p>
          <a:p>
            <a:pPr>
              <a:lnSpc>
                <a:spcPct val="80000"/>
              </a:lnSpc>
            </a:pPr>
            <a:endParaRPr lang="da-DK" sz="1900" dirty="0"/>
          </a:p>
          <a:p>
            <a:pPr>
              <a:lnSpc>
                <a:spcPct val="80000"/>
              </a:lnSpc>
            </a:pPr>
            <a:r>
              <a:rPr lang="da-DK" sz="1900" dirty="0" smtClean="0"/>
              <a:t>Bulimi ikke til stede</a:t>
            </a:r>
          </a:p>
          <a:p>
            <a:endParaRPr lang="da-DK" sz="2200" dirty="0"/>
          </a:p>
          <a:p>
            <a:endParaRPr lang="da-DK" dirty="0" smtClean="0"/>
          </a:p>
          <a:p>
            <a:endParaRPr lang="da-DK" dirty="0"/>
          </a:p>
        </p:txBody>
      </p:sp>
      <p:pic>
        <p:nvPicPr>
          <p:cNvPr id="7170" name="Picture 2" descr="Udmagret kvinde står med ryggen til og kigger ind i et spejl, hvor hun ser en væsentlig større version af sig selv." title="Ser sig i spej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9932" y="251515"/>
            <a:ext cx="3259622" cy="2311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822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58568" y="752126"/>
            <a:ext cx="3713924" cy="1588738"/>
          </a:xfrm>
        </p:spPr>
        <p:txBody>
          <a:bodyPr>
            <a:normAutofit fontScale="90000"/>
          </a:bodyPr>
          <a:lstStyle/>
          <a:p>
            <a:r>
              <a:rPr lang="da-DK" dirty="0" smtClean="0"/>
              <a:t>ICD10 kriterier for DF50.2 </a:t>
            </a:r>
            <a:br>
              <a:rPr lang="da-DK" dirty="0" smtClean="0"/>
            </a:br>
            <a:r>
              <a:rPr lang="da-DK" dirty="0" err="1" smtClean="0"/>
              <a:t>Bulimia</a:t>
            </a:r>
            <a:r>
              <a:rPr lang="da-DK" dirty="0" smtClean="0"/>
              <a:t> </a:t>
            </a:r>
            <a:r>
              <a:rPr lang="da-DK" dirty="0" err="1" smtClean="0"/>
              <a:t>nervosa</a:t>
            </a:r>
            <a:r>
              <a:rPr lang="da-DK" dirty="0" smtClean="0"/>
              <a:t/>
            </a:r>
            <a:br>
              <a:rPr lang="da-DK" dirty="0" smtClean="0"/>
            </a:br>
            <a:endParaRPr lang="da-DK" sz="3100" dirty="0"/>
          </a:p>
        </p:txBody>
      </p:sp>
      <p:sp>
        <p:nvSpPr>
          <p:cNvPr id="3" name="Pladsholder til indhold 2"/>
          <p:cNvSpPr>
            <a:spLocks noGrp="1"/>
          </p:cNvSpPr>
          <p:nvPr>
            <p:ph idx="1"/>
          </p:nvPr>
        </p:nvSpPr>
        <p:spPr>
          <a:xfrm>
            <a:off x="2391756" y="2926080"/>
            <a:ext cx="8911687" cy="3652654"/>
          </a:xfrm>
        </p:spPr>
        <p:txBody>
          <a:bodyPr>
            <a:normAutofit fontScale="70000" lnSpcReduction="20000"/>
          </a:bodyPr>
          <a:lstStyle/>
          <a:p>
            <a:r>
              <a:rPr lang="da-DK" dirty="0" smtClean="0"/>
              <a:t>Tilbagevendende spiseanfald (Mindst 2 gange om ugen over en periode på 3 måneder)</a:t>
            </a:r>
          </a:p>
          <a:p>
            <a:endParaRPr lang="da-DK" dirty="0" smtClean="0"/>
          </a:p>
          <a:p>
            <a:r>
              <a:rPr lang="da-DK" dirty="0" smtClean="0"/>
              <a:t>Spisetrang </a:t>
            </a:r>
            <a:r>
              <a:rPr lang="da-DK" dirty="0"/>
              <a:t>(</a:t>
            </a:r>
            <a:r>
              <a:rPr lang="da-DK" dirty="0" err="1" smtClean="0"/>
              <a:t>craving</a:t>
            </a:r>
            <a:r>
              <a:rPr lang="da-DK" dirty="0" smtClean="0"/>
              <a:t>)</a:t>
            </a:r>
          </a:p>
          <a:p>
            <a:endParaRPr lang="da-DK" dirty="0" smtClean="0"/>
          </a:p>
          <a:p>
            <a:r>
              <a:rPr lang="da-DK" dirty="0" smtClean="0"/>
              <a:t>Forsøg på at modvirke vægtøgning ved en eller flere af følgende:</a:t>
            </a:r>
          </a:p>
          <a:p>
            <a:pPr lvl="1"/>
            <a:r>
              <a:rPr lang="da-DK" dirty="0" smtClean="0"/>
              <a:t>opkastning</a:t>
            </a:r>
          </a:p>
          <a:p>
            <a:pPr lvl="1"/>
            <a:r>
              <a:rPr lang="da-DK" dirty="0" err="1" smtClean="0"/>
              <a:t>laxation</a:t>
            </a:r>
            <a:endParaRPr lang="da-DK" dirty="0" smtClean="0"/>
          </a:p>
          <a:p>
            <a:pPr lvl="1"/>
            <a:r>
              <a:rPr lang="da-DK" dirty="0" smtClean="0"/>
              <a:t>fasten</a:t>
            </a:r>
          </a:p>
          <a:p>
            <a:pPr lvl="1"/>
            <a:r>
              <a:rPr lang="da-DK" dirty="0" smtClean="0"/>
              <a:t>Afmagringspiller, </a:t>
            </a:r>
            <a:r>
              <a:rPr lang="da-DK" dirty="0" err="1" smtClean="0"/>
              <a:t>diuretika</a:t>
            </a:r>
            <a:r>
              <a:rPr lang="da-DK" dirty="0" smtClean="0"/>
              <a:t>, </a:t>
            </a:r>
            <a:r>
              <a:rPr lang="da-DK" dirty="0" err="1" smtClean="0"/>
              <a:t>thyreoidin</a:t>
            </a:r>
            <a:endParaRPr lang="da-DK" dirty="0" smtClean="0"/>
          </a:p>
          <a:p>
            <a:pPr lvl="1"/>
            <a:endParaRPr lang="da-DK" dirty="0" smtClean="0"/>
          </a:p>
          <a:p>
            <a:r>
              <a:rPr lang="da-DK" dirty="0" smtClean="0"/>
              <a:t>Forstyrret legemsopfattelse med frygt for fedme</a:t>
            </a:r>
          </a:p>
        </p:txBody>
      </p:sp>
    </p:spTree>
    <p:extLst>
      <p:ext uri="{BB962C8B-B14F-4D97-AF65-F5344CB8AC3E}">
        <p14:creationId xmlns:p14="http://schemas.microsoft.com/office/powerpoint/2010/main" val="2214426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t>Fies </a:t>
            </a:r>
            <a:r>
              <a:rPr lang="da-DK" dirty="0" err="1" smtClean="0"/>
              <a:t>caseformulering</a:t>
            </a:r>
            <a:endParaRPr lang="da-DK" dirty="0"/>
          </a:p>
        </p:txBody>
      </p:sp>
      <p:pic>
        <p:nvPicPr>
          <p:cNvPr id="4" name="Pladsholder til indhold 3" descr="Kontakt specialkonsulent Alice Skaarup Jepsen for tilgængelig version af billeders indhold på tlf. 29201443." title="Eksempel på caseformulering"/>
          <p:cNvPicPr>
            <a:picLocks noGrp="1" noChangeAspect="1"/>
          </p:cNvPicPr>
          <p:nvPr>
            <p:ph idx="1"/>
          </p:nvPr>
        </p:nvPicPr>
        <p:blipFill>
          <a:blip r:embed="rId3"/>
          <a:stretch>
            <a:fillRect/>
          </a:stretch>
        </p:blipFill>
        <p:spPr>
          <a:xfrm>
            <a:off x="3829050" y="1447800"/>
            <a:ext cx="4514849" cy="5105399"/>
          </a:xfrm>
          <a:prstGeom prst="rect">
            <a:avLst/>
          </a:prstGeom>
        </p:spPr>
      </p:pic>
    </p:spTree>
    <p:extLst>
      <p:ext uri="{BB962C8B-B14F-4D97-AF65-F5344CB8AC3E}">
        <p14:creationId xmlns:p14="http://schemas.microsoft.com/office/powerpoint/2010/main" val="1162536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t>Behandling af anoreksi hos børn og unge</a:t>
            </a:r>
            <a:br>
              <a:rPr lang="da-DK" dirty="0" smtClean="0"/>
            </a:br>
            <a:r>
              <a:rPr lang="da-DK" sz="2800" dirty="0"/>
              <a:t>E</a:t>
            </a:r>
            <a:r>
              <a:rPr lang="da-DK" sz="2800" dirty="0" smtClean="0"/>
              <a:t>fter sundhedsstyrelsens nationale kliniske retningslinjer</a:t>
            </a:r>
            <a:endParaRPr lang="da-DK" sz="2800" dirty="0"/>
          </a:p>
        </p:txBody>
      </p:sp>
      <p:sp>
        <p:nvSpPr>
          <p:cNvPr id="3" name="Pladsholder til indhold 2"/>
          <p:cNvSpPr>
            <a:spLocks noGrp="1"/>
          </p:cNvSpPr>
          <p:nvPr>
            <p:ph idx="1"/>
          </p:nvPr>
        </p:nvSpPr>
        <p:spPr/>
        <p:txBody>
          <a:bodyPr>
            <a:normAutofit fontScale="62500" lnSpcReduction="20000"/>
          </a:bodyPr>
          <a:lstStyle/>
          <a:p>
            <a:r>
              <a:rPr lang="da-DK" dirty="0" smtClean="0"/>
              <a:t>Døgnbehandling kun af kortere varighed. Udskrivning snarest muligt efter påbegyndt vægtindhentning og selvstændig spisning. Patienten skal være somatisk stabil.</a:t>
            </a:r>
          </a:p>
          <a:p>
            <a:r>
              <a:rPr lang="da-DK" dirty="0" smtClean="0"/>
              <a:t>Valg af gruppebaseret eller individuel psykoterapeutisk behandling bør være individuel. </a:t>
            </a:r>
          </a:p>
          <a:p>
            <a:r>
              <a:rPr lang="da-DK" dirty="0" smtClean="0"/>
              <a:t>Særligt til børn og unge anbefales familiebaseret behandling (jo yngre patienten er, jo bedre profit af FBT)</a:t>
            </a:r>
          </a:p>
          <a:p>
            <a:r>
              <a:rPr lang="da-DK" dirty="0" smtClean="0"/>
              <a:t>Behandlingen bør evalueres sammen med patient og forældre med henblik på intensivering eller skift, hvis ikke der ses en effekt, fortrinsvis i form af vægtindhentning, inden for de første 1-2 måneder.</a:t>
            </a:r>
          </a:p>
          <a:p>
            <a:r>
              <a:rPr lang="da-DK" dirty="0" smtClean="0"/>
              <a:t>Behandling bør fokusere på kernesymptomer ved anoreksi</a:t>
            </a:r>
          </a:p>
          <a:p>
            <a:pPr marL="457200" lvl="1" indent="0">
              <a:buNone/>
            </a:pPr>
            <a:r>
              <a:rPr lang="da-DK" dirty="0"/>
              <a:t>-Vægt</a:t>
            </a:r>
          </a:p>
          <a:p>
            <a:pPr marL="457200" lvl="1" indent="0">
              <a:buNone/>
            </a:pPr>
            <a:r>
              <a:rPr lang="da-DK" dirty="0" smtClean="0"/>
              <a:t>-</a:t>
            </a:r>
            <a:r>
              <a:rPr lang="da-DK" dirty="0"/>
              <a:t>Psykologiske symptomer</a:t>
            </a:r>
          </a:p>
          <a:p>
            <a:pPr marL="457200" lvl="1" indent="0">
              <a:buNone/>
            </a:pPr>
            <a:r>
              <a:rPr lang="da-DK" dirty="0" smtClean="0"/>
              <a:t>-</a:t>
            </a:r>
            <a:r>
              <a:rPr lang="da-DK" dirty="0"/>
              <a:t>Adfærdsmæssige symptomer</a:t>
            </a:r>
          </a:p>
          <a:p>
            <a:r>
              <a:rPr lang="da-DK" dirty="0" smtClean="0"/>
              <a:t>Der </a:t>
            </a:r>
            <a:r>
              <a:rPr lang="da-DK" dirty="0"/>
              <a:t>bør opstilles specifikke mål for vægtindhentningen</a:t>
            </a:r>
          </a:p>
          <a:p>
            <a:pPr marL="457200" lvl="1" indent="0">
              <a:buNone/>
            </a:pPr>
            <a:r>
              <a:rPr lang="da-DK" dirty="0" smtClean="0"/>
              <a:t>-500-1000 </a:t>
            </a:r>
            <a:r>
              <a:rPr lang="da-DK" dirty="0"/>
              <a:t>g vægtindhentning om ugen </a:t>
            </a:r>
          </a:p>
          <a:p>
            <a:pPr marL="457200" lvl="1" indent="0">
              <a:buNone/>
            </a:pPr>
            <a:r>
              <a:rPr lang="da-DK" dirty="0" smtClean="0"/>
              <a:t>-Fastsættelse </a:t>
            </a:r>
            <a:r>
              <a:rPr lang="da-DK" dirty="0"/>
              <a:t>af målvægtsinterval ud fra tidligere vækstkurver, alternativt 50 % </a:t>
            </a:r>
            <a:r>
              <a:rPr lang="da-DK" dirty="0" err="1"/>
              <a:t>percentilen</a:t>
            </a:r>
            <a:endParaRPr lang="da-DK" dirty="0"/>
          </a:p>
          <a:p>
            <a:r>
              <a:rPr lang="da-DK" dirty="0"/>
              <a:t>Måltidsstøtte/spisetræning bør være en del af den ambulante behandling af anoreksi hos børn og unge. </a:t>
            </a:r>
          </a:p>
          <a:p>
            <a:r>
              <a:rPr lang="da-DK" dirty="0"/>
              <a:t>Fysisk aktivitet under vejledning  bør være supplement til øvrig behandling</a:t>
            </a:r>
            <a:endParaRPr lang="da-DK" dirty="0" smtClean="0"/>
          </a:p>
          <a:p>
            <a:pPr marL="457200" lvl="1" indent="0">
              <a:buNone/>
            </a:pPr>
            <a:r>
              <a:rPr lang="da-DK" dirty="0"/>
              <a:t>	</a:t>
            </a:r>
            <a:endParaRPr lang="da-DK" dirty="0" smtClean="0"/>
          </a:p>
        </p:txBody>
      </p:sp>
    </p:spTree>
    <p:extLst>
      <p:ext uri="{BB962C8B-B14F-4D97-AF65-F5344CB8AC3E}">
        <p14:creationId xmlns:p14="http://schemas.microsoft.com/office/powerpoint/2010/main" val="226093182"/>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14905</TotalTime>
  <Words>655</Words>
  <Application>Microsoft Office PowerPoint</Application>
  <PresentationFormat>Widescreen</PresentationFormat>
  <Paragraphs>109</Paragraphs>
  <Slides>12</Slides>
  <Notes>12</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12</vt:i4>
      </vt:variant>
    </vt:vector>
  </HeadingPairs>
  <TitlesOfParts>
    <vt:vector size="16" baseType="lpstr">
      <vt:lpstr>Arial</vt:lpstr>
      <vt:lpstr>Calibri</vt:lpstr>
      <vt:lpstr>Calibri Light</vt:lpstr>
      <vt:lpstr>Office-tema</vt:lpstr>
      <vt:lpstr>Overblik over nyeste viden indenfor diagnostik og behandling af spiseforstyrrelser hos børn og unge  En fortælling om patientgruppens udfordringer og kompleksitet og hvorfor samarbejdet er så vigtigt  Af Sussie Slumstrup, overlæge i børne- og ungdomspsykiatri</vt:lpstr>
      <vt:lpstr>Fie 15 år</vt:lpstr>
      <vt:lpstr>Udredning for spiseforstyrrelse hos børn og unge i den regionale psykiatri</vt:lpstr>
      <vt:lpstr>Fies udredning:</vt:lpstr>
      <vt:lpstr>Hvilke diagnoser behandles i den regionale børne- og ungdomspsykiatri</vt:lpstr>
      <vt:lpstr>ICD10 kriterier for DF50.0  Anorexia nervosa</vt:lpstr>
      <vt:lpstr>ICD10 kriterier for DF50.2  Bulimia nervosa </vt:lpstr>
      <vt:lpstr>Fies caseformulering</vt:lpstr>
      <vt:lpstr>Behandling af anoreksi hos børn og unge Efter sundhedsstyrelsens nationale kliniske retningslinjer</vt:lpstr>
      <vt:lpstr>Behandling af moderat til svær bulimi hos børn og unge Efter sundhedsstyrelsens nationale kliniske retningslinjer</vt:lpstr>
      <vt:lpstr>Behandlingstilbuddet i børne- og ungdomspsykiatrien sygehus Sydjylland</vt:lpstr>
      <vt:lpstr>Fies behandlingsforløb</vt:lpstr>
    </vt:vector>
  </TitlesOfParts>
  <Company>Region Syddanmark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Overblik over nyeste viden om årsager, diagnostik og behandling af spiseforstyrrelser hos børn og unge  En fortælling om patientgruppens udfordringer og kompleksitet og hvorfor samarbejdet er så vigtigt</dc:title>
  <dc:creator>Sussie Slumstrup</dc:creator>
  <cp:lastModifiedBy>Stine Redsted</cp:lastModifiedBy>
  <cp:revision>87</cp:revision>
  <dcterms:created xsi:type="dcterms:W3CDTF">2022-03-08T10:58:08Z</dcterms:created>
  <dcterms:modified xsi:type="dcterms:W3CDTF">2022-05-20T10:46:13Z</dcterms:modified>
</cp:coreProperties>
</file>